
<file path=[Content_Types].xml><?xml version="1.0" encoding="utf-8"?>
<Types xmlns="http://schemas.openxmlformats.org/package/2006/content-types">
  <Default ContentType="application/vnd.openxmlformats-officedocument.presentationml.printerSettings" Extension="bin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</p:sldIdLst>
  <p:sldSz cx="9144000" cy="6858000" type="screen4x3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 showComments="0">
  <p:normalViewPr>
    <p:restoredLeft sz="15620"/>
    <p:restoredTop sz="94660"/>
  </p:normalViewPr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88"/>
          <a:sy d="100" n="88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-1648" y="-120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100"/>
        <a:sy d="100" n="100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sorter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66"/>
        <a:sy d="100" n="66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sorter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2008" cy="72008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2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Google Shape;5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3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685800"/>
            <a:ext cx="4572000" cy="3429000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228600" lvl="0" marL="4572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0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1pPr>
            <a:lvl2pPr algn="ctr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ctr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ctr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ctr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4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cap="none" i="0" lang="x-none" strike="noStrike" sz="10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cap="none" i="0" strike="noStrike" sz="1000" u="none">
              <a:solidFill>
                <a:schemeClr val="dk1"/>
              </a:solidFill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5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Google Shape;51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2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x-none" sz="1000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rPr>
              <a:t>Norges speiderforbund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Google Shape;52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x-none" sz="1000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rPr>
              <a:t>Norges speiderforbund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Google Shape;53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x-none" sz="1000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rPr>
              <a:t>1</a:t>
            </a:fld>
            <a:endParaRPr b="0" sz="1000">
              <a:solidFill>
                <a:schemeClr val="dk1"/>
              </a:solidFill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Google Shape;54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3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685800"/>
            <a:ext cx="4572000" cy="3429000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Google Shape;55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0" cap="none" i="0" strike="noStrike" sz="1200" u="none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media/image3.jpg" Type="http://schemas.openxmlformats.org/officeDocument/2006/relationships/image"></Relationship><Relationship Id="rId2" Target="../media/image4.png" Type="http://schemas.openxmlformats.org/officeDocument/2006/relationships/image"></Relationship><Relationship Id="rId3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MasterSp="0">
  <p:cSld name="Tittellysbilde">
    <p:bg>
      <p:bgPr>
        <a:solidFill>
          <a:schemeClr val="lt1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1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1"/>
          <a:srcRect b="2044" l="16020" r="11335" t="-278"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36512" y="-27384"/>
            <a:ext cx="9217024" cy="6912768"/>
          </a:xfrm>
          <a:prstGeom prst="rect">
            <a:avLst/>
          </a:prstGeom>
          <a:noFill/>
          <a:ln>
            <a:noFill/>
          </a:ln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kloverlilje" id="20" name="Google Shape;20;p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2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705725" y="145304"/>
            <a:ext cx="809625" cy="9017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Google Shape;21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0468" y="5805264"/>
            <a:ext cx="7886700" cy="72008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Google Shape;22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512" y="14427"/>
            <a:ext cx="3168352" cy="246221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x-none" sz="1000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rPr>
              <a:t>Foto: Kjetil Jøssang</a:t>
            </a:r>
            <a:endParaRPr b="1" sz="1000">
              <a:solidFill>
                <a:schemeClr val="lt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2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oogle Shape;27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4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Google Shape;28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indent="-228600" lvl="0" marL="457200" marR="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Obj">
  <p:cSld name="TWO_OBJEC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2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Google Shape;31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2057400"/>
            <a:ext cx="3733800" cy="3657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406400" lvl="0" marL="457200" marR="0" rtl="0"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&gt;"/>
              <a:defRPr b="0" cap="none" i="0" strike="noStrike" sz="2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Google Shape;32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724400" y="2057400"/>
            <a:ext cx="3733800" cy="3657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406400" lvl="0" marL="457200" marR="0" rtl="0"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&gt;"/>
              <a:defRPr b="0" cap="none" i="0" strike="noStrike" sz="2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6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TxTwoObj">
  <p:cSld name="TWO_OBJECTS_WITH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3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Google Shape;34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oogle Shape;35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indent="-228600" lvl="0" marL="457200" marR="0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oogle Shape;36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381000" lvl="0" marL="457200" marR="0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&gt;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3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indent="-228600" lvl="0" marL="457200" marR="0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1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1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eorgia"/>
              <a:buNone/>
              <a:defRPr b="1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Google Shape;38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4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381000" lvl="0" marL="457200" marR="0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&gt;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55600" lvl="1" marL="9144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42900" lvl="2" marL="13716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30200" lvl="3" marL="1828800" marR="0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–"/>
              <a:defRPr b="0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320"/>
              </a:spcBef>
              <a:spcAft>
                <a:spcPts val="0"/>
              </a:spcAft>
              <a:buSzPts val="1400"/>
              <a:buNone/>
              <a:defRPr b="0" cap="none" i="0" strike="noStrike" sz="16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3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Google Shape;40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4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Tx">
  <p:cSld name="OBJECT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4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Google Shape;44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431800" lvl="0" marL="457200" marR="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&gt;"/>
              <a:defRPr b="0" cap="none" i="0" strike="noStrike" sz="32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400"/>
              </a:spcBef>
              <a:spcAft>
                <a:spcPts val="0"/>
              </a:spcAft>
              <a:buSzPts val="1400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400"/>
              </a:spcBef>
              <a:spcAft>
                <a:spcPts val="0"/>
              </a:spcAft>
              <a:buSzPts val="1400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400"/>
              </a:spcBef>
              <a:spcAft>
                <a:spcPts val="0"/>
              </a:spcAft>
              <a:buSzPts val="1400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400"/>
              </a:spcBef>
              <a:spcAft>
                <a:spcPts val="0"/>
              </a:spcAft>
              <a:buSzPts val="1400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400"/>
              </a:spcBef>
              <a:spcAft>
                <a:spcPts val="0"/>
              </a:spcAft>
              <a:buSzPts val="1400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Google Shape;45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228600" lvl="0" marL="457200" marR="0" rtl="0"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picTx">
  <p:cSld name="PICTURE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4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/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20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i="0" strike="noStrike" sz="3500" u="none">
                <a:solidFill>
                  <a:schemeClr val="dk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Google Shape;48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lvl="0" marR="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eorgia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lvl="6" marR="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eorgia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lvl="7" marR="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eorgia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lvl="8" marR="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eorgia"/>
              <a:buNone/>
              <a:defRPr b="0" cap="none" i="0" strike="noStrike" sz="20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Google Shape;49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228600" lvl="0" marL="457200" marR="0" rtl="0"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cap="none" i="0" strike="noStrike" sz="10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None/>
              <a:defRPr b="0" cap="none" i="0" strike="noStrike" sz="9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</p:sldLayout>
</file>

<file path=ppt/slideMasters/_rels/slideMaster1.xml.rels><?xml version="1.0" standalone="yes" ?><Relationships xmlns="http://schemas.openxmlformats.org/package/2006/relationships"><Relationship Id="rId1" Target="../media/image1.png" Type="http://schemas.openxmlformats.org/officeDocument/2006/relationships/image"></Relationship><Relationship Id="rId2" Target="../media/image2.png" Type="http://schemas.openxmlformats.org/officeDocument/2006/relationships/image"></Relationship><Relationship Id="rId3" Target="../slideLayouts/slideLayout1.xml" Type="http://schemas.openxmlformats.org/officeDocument/2006/relationships/slideLayout"></Relationship><Relationship Id="rId4" Target="../slideLayouts/slideLayout2.xml" Type="http://schemas.openxmlformats.org/officeDocument/2006/relationships/slideLayout"></Relationship><Relationship Id="rId5" Target="../slideLayouts/slideLayout3.xml" Type="http://schemas.openxmlformats.org/officeDocument/2006/relationships/slideLayout"></Relationship><Relationship Id="rId6" Target="../slideLayouts/slideLayout4.xml" Type="http://schemas.openxmlformats.org/officeDocument/2006/relationships/slideLayout"></Relationship><Relationship Id="rId7" Target="../slideLayouts/slideLayout5.xml" Type="http://schemas.openxmlformats.org/officeDocument/2006/relationships/slideLayout"></Relationship><Relationship Id="rId8" Target="../slideLayouts/slideLayout6.xml" Type="http://schemas.openxmlformats.org/officeDocument/2006/relationships/slideLayout"></Relationship><Relationship Id="rId9" Target="../slideLayouts/slideLayout7.xml" Type="http://schemas.openxmlformats.org/officeDocument/2006/relationships/slideLayout"></Relationship><Relationship Id="rId10" Target="../slideLayouts/slideLayout8.xml" Type="http://schemas.openxmlformats.org/officeDocument/2006/relationships/slideLayout"></Relationship><Relationship Id="rId11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  <a:effectLst/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Google Shape;10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-1"/>
            <a:ext cx="9144000" cy="6367859"/>
          </a:xfrm>
          <a:prstGeom prst="rect">
            <a:avLst/>
          </a:prstGeom>
          <a:solidFill>
            <a:srgbClr val="596578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Google Shape;11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2525" y="5105400"/>
            <a:ext cx="18415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2057400"/>
            <a:ext cx="7620000" cy="3657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/>
          <a:lstStyle>
            <a:lvl1pPr algn="l" indent="-381000" lvl="0" marL="457200" marR="0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&gt;"/>
              <a:defRPr b="0" cap="none" i="0" strike="noStrike" sz="2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342900" lvl="1" marL="914400" marR="0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b="0" cap="none" i="0" strike="noStrike" sz="18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317500" lvl="2" marL="1371600" marR="0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–"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317500" lvl="3" marL="1828800" marR="0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–"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spcBef>
                <a:spcPts val="28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spcBef>
                <a:spcPts val="28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6pPr>
            <a:lvl7pPr algn="l" indent="-228600" lvl="6" marL="3200400" marR="0" rtl="0">
              <a:spcBef>
                <a:spcPts val="28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7pPr>
            <a:lvl8pPr algn="l" indent="-228600" lvl="7" marL="3657600" marR="0" rtl="0">
              <a:spcBef>
                <a:spcPts val="28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8pPr>
            <a:lvl9pPr algn="l" indent="-228600" lvl="8" marL="4114800" marR="0" rtl="0">
              <a:spcBef>
                <a:spcPts val="280"/>
              </a:spcBef>
              <a:spcAft>
                <a:spcPts val="0"/>
              </a:spcAft>
              <a:buSzPts val="1400"/>
              <a:buNone/>
              <a:defRPr b="0" cap="none" i="0" strike="noStrike" sz="1400" u="none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795" y="6454775"/>
            <a:ext cx="2895601" cy="403225"/>
          </a:xfrm>
          <a:prstGeom prst="rect">
            <a:avLst/>
          </a:prstGeom>
          <a:solidFill>
            <a:srgbClr val="596578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Norgesspeiderforbund_negativ" id="14" name="Google Shape;14;p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1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795" y="6397624"/>
            <a:ext cx="2817813" cy="517525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Google Shape;15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71800" y="6454775"/>
            <a:ext cx="6172200" cy="403225"/>
          </a:xfrm>
          <a:prstGeom prst="rect">
            <a:avLst/>
          </a:prstGeom>
          <a:solidFill>
            <a:srgbClr val="596578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Google Shape;16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05800" y="6488509"/>
            <a:ext cx="838200" cy="39687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x-none" sz="2000">
                <a:solidFill>
                  <a:schemeClr val="lt1"/>
                </a:solidFill>
                <a:uFillTx/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1" sz="2000">
              <a:solidFill>
                <a:schemeClr val="lt1"/>
              </a:solidFill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Google Shape;17;p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2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16216" y="-1179512"/>
            <a:ext cx="7272808" cy="10291024"/>
          </a:xfrm>
          <a:prstGeom prst="rect">
            <a:avLst/>
          </a:prstGeom>
          <a:noFill/>
          <a:ln>
            <a:noFill/>
          </a:ln>
        </p:spPr>
      </p:pic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3" id="2147483661"/>
    <p:sldLayoutId r:id="rId4" id="2147483662"/>
    <p:sldLayoutId r:id="rId5" id="2147483663"/>
    <p:sldLayoutId r:id="rId6" id="2147483664"/>
    <p:sldLayoutId r:id="rId7" id="2147483665"/>
    <p:sldLayoutId r:id="rId8" id="2147483666"/>
    <p:sldLayoutId r:id="rId9" id="2147483667"/>
    <p:sldLayoutId r:id="rId10" id="2147483668"/>
  </p:sldLayoutIdLst>
  <p:transition spd="med">
    <p:fade/>
  </p:transition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10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3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5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Shape 5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7" name="Google Shape;57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600200" y="4492757"/>
            <a:ext cx="6248400" cy="1143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r>
              <a:rPr dirty="0" lang="nb-NO" sz="3600">
                <a:uFillTx/>
                <a:latin typeface="Georgia"/>
                <a:ea typeface="Georgia"/>
                <a:cs typeface="Georgia"/>
                <a:sym typeface="Georgia"/>
              </a:rPr>
              <a:t>Henstillinger fra Speidertinget 2018</a:t>
            </a:r>
            <a:r>
              <a:rPr dirty="0" lang="nb-NO">
                <a:uFillTx/>
              </a:rPr>
              <a:t/>
            </a:r>
            <a:br>
              <a:rPr dirty="0" lang="nb-NO">
                <a:uFillTx/>
              </a:rPr>
            </a:br>
            <a:endParaRPr b="1" cap="none" dirty="0" i="0" strike="noStrike" sz="3500" u="none">
              <a:solidFill>
                <a:schemeClr val="lt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Google Shape;58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05088" y="1782763"/>
            <a:ext cx="18415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97463" y="6310313"/>
            <a:ext cx="184150" cy="457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endParaRPr b="1" sz="2400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Google Shape;67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982509" y="5965291"/>
            <a:ext cx="5525270" cy="61220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def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190500" marL="342900">
              <a:buClr>
                <a:schemeClr val="accent1"/>
              </a:buClr>
              <a:buSzPts val="2400"/>
            </a:pPr>
            <a:r>
              <a:rPr dirty="0" lang="nb-NO" smtClean="0" sz="2400">
                <a:solidFill>
                  <a:schemeClr val="lt1"/>
                </a:solidFill>
                <a:uFillTx/>
              </a:rPr>
              <a:t/>
            </a:r>
            <a:r>
              <a:rPr dirty="0" lang="nb-NO" smtClean="0" sz="2400">
                <a:solidFill>
                  <a:schemeClr val="lt1"/>
                </a:solidFill>
                <a:uFillTx/>
              </a:rPr>
              <a:t/>
            </a:r>
            <a:endParaRPr dirty="0" lang="nb-NO" sz="2400">
              <a:solidFill>
                <a:schemeClr val="lt1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jobber for å lage en plan for hvordan man best mulig tar vare på de frivillige i NSF. Dette fordi det har hendt at frivillige med mye ansvar ofte kan brenne seg ut, særlig i forbindelse med store arrangementer som landsleir. Det er viktig at de som gjør en jobb for oss har lyst og motivasjon til å ta på seg andre oppgaver i fremtiden.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4123" y="5218617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har fokus på dette på flere områder, både </a:t>
            </a:r>
            <a:r>
              <a:rPr dirty="0" err="1" lang="nb-NO" smtClean="0">
                <a:uFillTx/>
              </a:rPr>
              <a:t>ifm</a:t>
            </a:r>
            <a:r>
              <a:rPr dirty="0" lang="nb-NO" smtClean="0">
                <a:uFillTx/>
              </a:rPr>
              <a:t> landsleir og prosjektet for gruppe- og kretsutvikling.</a:t>
            </a:r>
            <a:r>
              <a:rPr dirty="0" lang="nb-NO" smtClean="0">
                <a:uFillTx/>
              </a:rPr>
              <a:t/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flipV="1">
            <a:off x="3763441" y="5104686"/>
            <a:ext cx="1734737" cy="22484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0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2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4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allAtOnce" grpId="0" spid="4"/>
      <p:bldP advAuto="4294967295" build="allAtOnce" grpId="1" spid="4"/>
    </p:bld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skal sørge for at det refereres fra KL/KS til kretsene, speidertingsdelegatene og de som måtte etterspørre dette. Dette for at det skal være mulig å etterprøve og få innsyn i diskusjoner og innhold på KL/KS.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j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j</a:t>
            </a:r>
            <a:r>
              <a:rPr dirty="0" lang="nb-NO" smtClean="0">
                <a:uFillTx/>
              </a:rPr>
              <a:t>ø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å</a:t>
            </a:r>
            <a:r>
              <a:rPr dirty="0" lang="nb-NO" smtClean="0">
                <a:uFillTx/>
              </a:rPr>
              <a:t>.</a:t>
            </a:r>
            <a:r>
              <a:rPr dirty="0" lang="nb-NO" smtClean="0">
                <a:uFillTx/>
              </a:rPr>
              <a:t> </a:t>
            </a:r>
          </a:p>
          <a:p>
            <a:pPr indent="-457200" marL="457200">
              <a:buChar char="•"/>
            </a:pP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k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streame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d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k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e</a:t>
            </a:r>
            <a:endParaRPr dirty="0" lang="nb-NO" smtClean="0">
              <a:uFillTx/>
            </a:endParaRPr>
          </a:p>
          <a:p>
            <a:pPr indent="-457200" marL="457200">
              <a:buChar char="•"/>
            </a:pP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j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u</a:t>
            </a:r>
            <a:r>
              <a:rPr dirty="0" lang="nb-NO" smtClean="0">
                <a:uFillTx/>
              </a:rPr>
              <a:t>m</a:t>
            </a:r>
            <a:r>
              <a:rPr dirty="0" lang="nb-NO" smtClean="0">
                <a:uFillTx/>
              </a:rPr>
              <a:t>m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u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å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d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.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endParaRPr dirty="0" lang="nb-NO" smtClean="0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Rett linje 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allAtOnce" grpId="0" spid="4"/>
    </p:bld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2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bidrar i søknadsprosessen om </a:t>
            </a:r>
            <a:r>
              <a:rPr dirty="0" err="1" i="1" lang="nb-NO" smtClean="0">
                <a:uFillTx/>
              </a:rPr>
              <a:t>Roverway</a:t>
            </a:r>
            <a:r>
              <a:rPr dirty="0" i="1" lang="nb-NO" smtClean="0">
                <a:uFillTx/>
              </a:rPr>
              <a:t> 2024 gjennom </a:t>
            </a:r>
            <a:r>
              <a:rPr dirty="0" err="1" i="1" lang="nb-NO" smtClean="0">
                <a:uFillTx/>
              </a:rPr>
              <a:t>SpF</a:t>
            </a:r>
            <a:r>
              <a:rPr dirty="0" i="1" lang="nb-NO" smtClean="0">
                <a:uFillTx/>
              </a:rPr>
              <a:t>.</a:t>
            </a:r>
            <a:r>
              <a:rPr dirty="0" lang="nb-NO" smtClean="0">
                <a:uFillTx/>
              </a:rPr>
              <a:t/>
            </a:r>
          </a:p>
          <a:p>
            <a:pPr indent="0" marL="0">
              <a:buNone/>
            </a:pPr>
            <a:r>
              <a:rPr dirty="0" i="1" lang="nb-NO" smtClean="0">
                <a:uFillTx/>
              </a:rPr>
              <a:t>..Speiderstyret oppretter en plattform for idémyldring vedrørende </a:t>
            </a:r>
            <a:r>
              <a:rPr dirty="0" err="1" i="1" lang="nb-NO" smtClean="0">
                <a:uFillTx/>
              </a:rPr>
              <a:t>Roverway</a:t>
            </a:r>
            <a:r>
              <a:rPr dirty="0" i="1" lang="nb-NO" smtClean="0">
                <a:uFillTx/>
              </a:rPr>
              <a:t> 2024.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2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er i dialog med </a:t>
            </a:r>
            <a:r>
              <a:rPr dirty="0" err="1" lang="nb-NO" smtClean="0">
                <a:uFillTx/>
              </a:rPr>
              <a:t>SpF</a:t>
            </a:r>
            <a:r>
              <a:rPr dirty="0" lang="nb-NO">
                <a:uFillTx/>
              </a:rPr>
              <a:t> </a:t>
            </a:r>
            <a:r>
              <a:rPr dirty="0" lang="nb-NO" smtClean="0">
                <a:uFillTx/>
              </a:rPr>
              <a:t>om felles søknad.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v</a:t>
            </a:r>
            <a:r>
              <a:rPr dirty="0" lang="nb-NO" smtClean="0">
                <a:uFillTx/>
              </a:rPr>
              <a:t>v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u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y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.</a:t>
            </a:r>
          </a:p>
          <a:p>
            <a:pPr indent="0" marL="0">
              <a:buNone/>
            </a:pPr>
            <a:r>
              <a:rPr dirty="0" lang="nb-NO" smtClean="0">
                <a:uFillTx/>
              </a:rPr>
              <a:t>Avventer opprettelse av plattform til utlysning og mer info er tilgjengelig.</a:t>
            </a:r>
            <a:endParaRPr dirty="0" lang="nb-NO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allAtOnce" grpId="0" spid="3"/>
      <p:bldP advAuto="4294967295" build="allAtOnce" grpId="0" spid="4"/>
    </p:bld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oppretter en arbeidsgruppe som skal jobbe med tilrettelegging for å se på mulighetene for opprettelse av flere studentspeidergrupper.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gjør undersøkelser angående behov og ønsker. </a:t>
            </a:r>
          </a:p>
          <a:p>
            <a:pPr indent="0" marL="0">
              <a:buNone/>
            </a:pPr>
            <a:r>
              <a:rPr dirty="0" lang="nb-NO" smtClean="0">
                <a:uFillTx/>
              </a:rPr>
              <a:t>Ser på ulike modeller for å dekke de behovene og ønskene som identifiseres.</a:t>
            </a:r>
            <a:endParaRPr dirty="0" lang="nb-NO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allAtOnce" grpId="0" spid="4"/>
    </p:bld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til å samarbeide med Komite Speiding om å utvikle og iverksette en strategi for hvordan man skal beholde medlemmer i overgangen mellom vandrer og rover.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-457200" marL="457200">
              <a:buChar char="•"/>
            </a:pP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K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/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d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ø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k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l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v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d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m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l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d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i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g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a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b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i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d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0" baseline="0" i="0" strike="noStrike" sz="2800" u="none">
                <a:solidFill>
                  <a:srgbClr val="FFFFFF"/>
                </a:solidFill>
                <a:uFillTx/>
                <a:latin charset="0" typeface="Arial"/>
              </a:rPr>
              <a:t>s</a:t>
            </a:r>
          </a:p>
          <a:p>
            <a:pPr indent="-457200" marL="457200">
              <a:buChar char="•"/>
            </a:pP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j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m</a:t>
            </a:r>
            <a:r>
              <a:rPr dirty="0" lang="nb-NO" smtClean="0">
                <a:uFillTx/>
              </a:rPr>
              <a:t> prosjektet for </a:t>
            </a:r>
            <a:r>
              <a:rPr dirty="0" lang="nb-NO">
                <a:uFillTx/>
              </a:rPr>
              <a:t>gruppe- og </a:t>
            </a:r>
            <a:r>
              <a:rPr dirty="0" lang="nb-NO" smtClean="0">
                <a:uFillTx/>
              </a:rPr>
              <a:t>kretsutvikling</a:t>
            </a:r>
            <a:r>
              <a:rPr dirty="0" lang="nb-NO" smtClean="0">
                <a:uFillTx/>
              </a:rPr>
              <a:t>: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u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p</a:t>
            </a:r>
            <a:r>
              <a:rPr dirty="0" lang="nb-NO" smtClean="0">
                <a:uFillTx/>
              </a:rPr>
              <a:t>d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p" grpId="0" spid="4"/>
    </p:bld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om å offentliggjøre eventuelle lovforslag til Speidertinget 2020 senest en måned før fristen for innsending av lovforslag til samme ting går ut.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-457200" marL="457200">
              <a:buChar char="•"/>
            </a:pPr>
            <a:r>
              <a:rPr dirty="0" lang="nb-NO" smtClean="0">
                <a:uFillTx/>
              </a:rPr>
              <a:t>Prosessen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h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a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 </a:t>
            </a:r>
            <a:endParaRPr dirty="0" lang="nb-NO">
              <a:uFillTx/>
            </a:endParaRPr>
          </a:p>
          <a:p>
            <a:pPr indent="-457200" marL="457200">
              <a:buChar char="•"/>
            </a:pPr>
            <a:r>
              <a:rPr dirty="0" lang="nb-NO" smtClean="0">
                <a:uFillTx/>
              </a:rPr>
              <a:t>V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s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b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d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o</a:t>
            </a:r>
            <a:r>
              <a:rPr dirty="0" lang="nb-NO" smtClean="0">
                <a:uFillTx/>
              </a:rPr>
              <a:t>f</a:t>
            </a:r>
            <a:r>
              <a:rPr dirty="0" lang="nb-NO" smtClean="0">
                <a:uFillTx/>
              </a:rPr>
              <a:t>f</a:t>
            </a:r>
            <a:r>
              <a:rPr dirty="0" lang="nb-NO" smtClean="0">
                <a:uFillTx/>
              </a:rPr>
              <a:t>e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t</a:t>
            </a:r>
            <a:r>
              <a:rPr dirty="0" lang="nb-NO" smtClean="0">
                <a:uFillTx/>
              </a:rPr>
              <a:t>l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>j</a:t>
            </a:r>
            <a:r>
              <a:rPr dirty="0" lang="nb-NO" smtClean="0">
                <a:uFillTx/>
              </a:rPr>
              <a:t>ø</a:t>
            </a:r>
            <a:r>
              <a:rPr dirty="0" lang="nb-NO" smtClean="0">
                <a:uFillTx/>
              </a:rPr>
              <a:t>r</a:t>
            </a:r>
            <a:r>
              <a:rPr dirty="0" lang="nb-NO" smtClean="0">
                <a:uFillTx/>
              </a:rPr>
              <a:t>i</a:t>
            </a:r>
            <a:r>
              <a:rPr dirty="0" lang="nb-NO" smtClean="0">
                <a:uFillTx/>
              </a:rPr>
              <a:t>n</a:t>
            </a:r>
            <a:r>
              <a:rPr dirty="0" lang="nb-NO" smtClean="0">
                <a:uFillTx/>
              </a:rPr>
              <a:t>g</a:t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r>
              <a:rPr dirty="0" lang="nb-NO" smtClean="0">
                <a:uFillTx/>
              </a:rPr>
              <a:t/>
            </a:r>
            <a:endParaRPr dirty="0" lang="nb-NO" smtClean="0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p" grpId="0" spid="4"/>
    </p:bld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199" y="1600201"/>
            <a:ext cx="8519037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1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..det foretas endring i Retningslinjer for Speiderforum §3. </a:t>
            </a:r>
            <a:endParaRPr dirty="0" i="1" lang="nb-NO">
              <a:uFillTx/>
            </a:endParaRPr>
          </a:p>
          <a:p>
            <a:pPr indent="0" marL="0">
              <a:buNone/>
            </a:pPr>
            <a:r>
              <a:rPr dirty="0" i="1" lang="nb-NO" smtClean="0">
                <a:uFillTx/>
              </a:rPr>
              <a:t>(</a:t>
            </a:r>
            <a:r>
              <a:rPr dirty="0" i="1" lang="nb-NO" smtClean="0">
                <a:uFillTx/>
              </a:rPr>
              <a:t>A</a:t>
            </a:r>
            <a:r>
              <a:rPr dirty="0" i="1" lang="nb-NO" smtClean="0">
                <a:uFillTx/>
              </a:rPr>
              <a:t>l</a:t>
            </a:r>
            <a:r>
              <a:rPr dirty="0" i="1" lang="nb-NO" smtClean="0">
                <a:uFillTx/>
              </a:rPr>
              <a:t>d</a:t>
            </a:r>
            <a:r>
              <a:rPr dirty="0" i="1" lang="nb-NO" smtClean="0">
                <a:uFillTx/>
              </a:rPr>
              <a:t>e</a:t>
            </a:r>
            <a:r>
              <a:rPr dirty="0" i="1" lang="nb-NO" smtClean="0">
                <a:uFillTx/>
              </a:rPr>
              <a:t>r</a:t>
            </a:r>
            <a:r>
              <a:rPr dirty="0" i="1" lang="nb-NO" smtClean="0">
                <a:uFillTx/>
              </a:rPr>
              <a:t>s</a:t>
            </a:r>
            <a:r>
              <a:rPr dirty="0" i="1" lang="nb-NO" smtClean="0">
                <a:uFillTx/>
              </a:rPr>
              <a:t>b</a:t>
            </a:r>
            <a:r>
              <a:rPr dirty="0" i="1" lang="nb-NO" smtClean="0">
                <a:uFillTx/>
              </a:rPr>
              <a:t>e</a:t>
            </a:r>
            <a:r>
              <a:rPr dirty="0" i="1" lang="nb-NO" smtClean="0">
                <a:uFillTx/>
              </a:rPr>
              <a:t>g</a:t>
            </a:r>
            <a:r>
              <a:rPr dirty="0" i="1" lang="nb-NO" smtClean="0">
                <a:uFillTx/>
              </a:rPr>
              <a:t>r</a:t>
            </a:r>
            <a:r>
              <a:rPr dirty="0" i="1" lang="nb-NO" smtClean="0">
                <a:uFillTx/>
              </a:rPr>
              <a:t>e</a:t>
            </a:r>
            <a:r>
              <a:rPr dirty="0" i="1" lang="nb-NO" smtClean="0">
                <a:uFillTx/>
              </a:rPr>
              <a:t>n</a:t>
            </a:r>
            <a:r>
              <a:rPr dirty="0" i="1" lang="nb-NO" smtClean="0">
                <a:uFillTx/>
              </a:rPr>
              <a:t>s</a:t>
            </a:r>
            <a:r>
              <a:rPr dirty="0" i="1" lang="nb-NO" smtClean="0">
                <a:uFillTx/>
              </a:rPr>
              <a:t>n</a:t>
            </a:r>
            <a:r>
              <a:rPr dirty="0" i="1" lang="nb-NO" smtClean="0">
                <a:uFillTx/>
              </a:rPr>
              <a:t>i</a:t>
            </a:r>
            <a:r>
              <a:rPr dirty="0" i="1" lang="nb-NO" smtClean="0">
                <a:uFillTx/>
              </a:rPr>
              <a:t>n</a:t>
            </a:r>
            <a:r>
              <a:rPr dirty="0" i="1" lang="nb-NO" smtClean="0">
                <a:uFillTx/>
              </a:rPr>
              <a:t>g</a:t>
            </a:r>
            <a:r>
              <a:rPr dirty="0" i="1" lang="nb-NO" smtClean="0">
                <a:uFillTx/>
              </a:rPr>
              <a:t>)</a:t>
            </a:r>
            <a:r>
              <a:rPr dirty="0" i="1" lang="nb-NO" smtClean="0">
                <a:uFillTx/>
              </a:rPr>
              <a:t/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92500" lnSpcReduction="1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ønsker å beholde gjeldende aldersgrenser, fordi</a:t>
            </a:r>
            <a:r>
              <a:rPr dirty="0" lang="nb-NO" smtClean="0">
                <a:uFillTx/>
              </a:rPr>
              <a:t> </a:t>
            </a:r>
            <a:r>
              <a:rPr dirty="0" lang="nb-NO" smtClean="0">
                <a:uFillTx/>
              </a:rPr>
              <a:t>16-åringer kan være i både tropp og roverlag. </a:t>
            </a:r>
            <a:r>
              <a:rPr dirty="0" err="1" lang="nb-NO" smtClean="0">
                <a:uFillTx/>
              </a:rPr>
              <a:t>Kretstingene</a:t>
            </a:r>
            <a:r>
              <a:rPr dirty="0" lang="nb-NO" smtClean="0">
                <a:uFillTx/>
              </a:rPr>
              <a:t> må selv styre hvem som stemmer og kan velges utfra sammensetning i kretsen.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allAtOnce" grpId="0" spid="3"/>
      <p:bldP advAuto="4294967295" build="p" grpId="0" spid="4"/>
    </p:bldLst>
  </p:timing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ser på en ny valgordning som er mindre tidkrevende, men sikrer demokratiet. 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fontScale="85000" lnSpcReduction="1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er i utgangspunktet fornøyd med dagens valgordning</a:t>
            </a:r>
            <a:r>
              <a:rPr dirty="0" lang="nb-NO" smtClean="0">
                <a:uFillTx/>
              </a:rPr>
              <a:t>.</a:t>
            </a:r>
          </a:p>
          <a:p>
            <a:pPr indent="0" marL="0">
              <a:buNone/>
            </a:pPr>
            <a:r>
              <a:rPr dirty="0" lang="nb-NO" smtClean="0">
                <a:uFillTx/>
              </a:rPr>
              <a:t>Ser på elektroniske løsninger.</a:t>
            </a: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p" grpId="0" spid="4"/>
    </p:bld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ext cx="0" c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tel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nb-NO" smtClean="0">
                <a:uFillTx/>
              </a:rPr>
              <a:t>Speidertinget henstiller om at..</a:t>
            </a:r>
            <a:endParaRPr dirty="0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lassholder for innhold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1"/>
            <a:ext cx="8229600" cy="2195766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indent="0" marL="0">
              <a:buNone/>
            </a:pPr>
            <a:r>
              <a:rPr dirty="0" i="1" lang="nb-NO" smtClean="0">
                <a:uFillTx/>
              </a:rPr>
              <a:t>..Speiderstyret utvikler felles profileringsmateriell som gjør at speidergruppene i Norge fremstår med lik identitet utad. Herunder tenker vi på for eksempel skilt til speiderhus/-hytter, beachflagg, banner og folie til hengere/utstyr.</a:t>
            </a:r>
            <a:endParaRPr dirty="0" i="1" lang="nb-NO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Plassholder for innhold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4055404"/>
            <a:ext cx="8229600" cy="207076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pPr indent="0" marL="0">
              <a:buNone/>
            </a:pPr>
            <a:r>
              <a:rPr dirty="0" lang="nb-NO" smtClean="0">
                <a:uFillTx/>
              </a:rPr>
              <a:t>SST vil jobbe videre med dette i samarbeid med FK og Speider-sport.</a:t>
            </a:r>
            <a:endParaRPr dirty="0" lang="nb-NO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tt linje 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636671" y="3852890"/>
            <a:ext cx="1645162" cy="0"/>
          </a:xfrm>
          <a:prstGeom prst="line">
            <a:avLst/>
          </a:prstGeom>
          <a:ln>
            <a:solidFill>
              <a:schemeClr val="bg1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"/>
      <p:bldP advAuto="4294967295" build="p" grpId="0" spid="4"/>
    </p:bldLst>
  </p:timing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mal til speiderere alene på tur">
  <a:themeElements>
    <a:clrScheme name="Office-tema 13">
      <a:dk1>
        <a:srgbClr val="000000"/>
      </a:dk1>
      <a:lt1>
        <a:srgbClr val="FFFFFF"/>
      </a:lt1>
      <a:dk2>
        <a:srgbClr val="85C241"/>
      </a:dk2>
      <a:lt2>
        <a:srgbClr val="808080"/>
      </a:lt2>
      <a:accent1>
        <a:srgbClr val="D98545"/>
      </a:accent1>
      <a:accent2>
        <a:srgbClr val="68768B"/>
      </a:accent2>
      <a:accent3>
        <a:srgbClr val="FFFFFF"/>
      </a:accent3>
      <a:accent4>
        <a:srgbClr val="000000"/>
      </a:accent4>
      <a:accent5>
        <a:srgbClr val="E9C2B0"/>
      </a:accent5>
      <a:accent6>
        <a:srgbClr val="5E6A7D"/>
      </a:accent6>
      <a:hlink>
        <a:srgbClr val="9E5458"/>
      </a:hlink>
      <a:folHlink>
        <a:srgbClr val="85C2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721</Words>
  <Application>Microsoft Macintosh PowerPoint</Application>
  <PresentationFormat>Skjermfremvisning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mal til speiderere alene på tur</vt:lpstr>
      <vt:lpstr>Henstillinger fra Speidertinget 2018 </vt:lpstr>
      <vt:lpstr>Speidertinget henstiller om at..</vt:lpstr>
      <vt:lpstr>Speidertinget henstiller om at..</vt:lpstr>
      <vt:lpstr>Speidertinget henstiller om at..</vt:lpstr>
      <vt:lpstr>Speidertinget henstiller..</vt:lpstr>
      <vt:lpstr>Speidertinget henstiller..</vt:lpstr>
      <vt:lpstr>Speidertinget henstiller om at..</vt:lpstr>
      <vt:lpstr>Speidertinget henstiller om at..</vt:lpstr>
      <vt:lpstr>Speidertinget henstiller om at..</vt:lpstr>
      <vt:lpstr>Speidertinget henstiller om at..</vt:lpstr>
      <vt:lpstr>Speidertinget henstiller om at..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Peer-Johan Ødegaard</cp:lastModifiedBy>
  <cp:revision>8</cp:revision>
  <dcterms:modified xsi:type="dcterms:W3CDTF">2019-03-26T08:05:47Z</dcterms:modified>
</cp:coreProperties>
</file>