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</p:sldIdLst>
  <p:sldSz cx="9144000" cy="5143500" type="screen16x9"/>
  <p:notesSz cx="6858000" cy="9144000"/>
  <p:embeddedFontLst>
    <p:embeddedFont>
      <p:font typeface="DIN Condensed" pitchFamily="2" charset="0"/>
      <p:bold r:id="rId13"/>
    </p:embeddedFont>
    <p:embeddedFont>
      <p:font typeface="Gill Sans MT" panose="020B0502020104020203" pitchFamily="34" charset="77"/>
      <p:regular r:id="rId14"/>
      <p:bold r:id="rId15"/>
      <p:italic r:id="rId16"/>
      <p:boldItalic r:id="rId17"/>
    </p:embeddedFont>
    <p:embeddedFont>
      <p:font typeface="Impact" panose="020B0806030902050204" pitchFamily="34" charset="0"/>
      <p:regular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0"/>
  </p:normalViewPr>
  <p:slideViewPr>
    <p:cSldViewPr snapToGrid="0" snapToObjects="1">
      <p:cViewPr varScale="1">
        <p:scale>
          <a:sx n="120" d="100"/>
          <a:sy n="120" d="100"/>
        </p:scale>
        <p:origin x="200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b9e094ef2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4b9e094ef2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Oppsummering: God stemning, læring, og memes.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oppgave: Lag memes uteover helgen og legg ut på nettverkssiden.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b9e094ef2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b9e094ef2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Hvordan startet nettverket?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Hvem kan være med i nettverket, hvordan blir man med, oppfordre til å verve.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Hva produserer vi, hva gjør vi på samling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Patruljesystemet, oppbygging i nettverket m styringsgruppa osv.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Hvilke arangementer deltar vi på, hvor ofte/hvor er samling.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b9e094ef2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b9e094ef2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dirty="0"/>
              <a:t>Hva er styringsgruppa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dirty="0"/>
              <a:t>Hvem er i styringsgruppa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dirty="0"/>
              <a:t>Oppfølging av patruljer, planlegger, møter med FK osv.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b9e094ef2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b9e094ef2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Hva gjør de, hva har de gjort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Hvordan gjør de det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Hvem gjør det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b9f9d8ea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b9f9d8ea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Video er samarbeid mellom kjendispatruljen(det kommer vi til) og kåntent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b9e094ef2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b9e094ef2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b9e094ef2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4b9e094ef2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b9e094ef2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b9e094ef2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4b9e094ef2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4b9e094ef2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667763" y="473202"/>
            <a:ext cx="3926681" cy="3921919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823791"/>
            <a:ext cx="7738814" cy="3296241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4484398"/>
            <a:ext cx="6034030" cy="55670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4781759"/>
            <a:ext cx="1747292" cy="26134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4781759"/>
            <a:ext cx="3086100" cy="25934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4781759"/>
            <a:ext cx="1747292" cy="25934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 smtClean="0"/>
              <a:t>‹#›</a:t>
            </a:fld>
            <a:endParaRPr lang="no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5458427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
Andre nivå
Tredje nivå
Fjerde nivå
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 smtClean="0"/>
              <a:t>‹#›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333724224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9741" y="286790"/>
            <a:ext cx="1119099" cy="4200303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286789"/>
            <a:ext cx="6294439" cy="420030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
Andre nivå
Tredje nivå
Fjerde nivå
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 smtClean="0"/>
              <a:t>‹#›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138240876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5353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
Andre nivå
Tredje nivå
Fjerde nivå
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 smtClean="0"/>
              <a:t>‹#›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28578140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805417"/>
            <a:ext cx="6140303" cy="3048470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3869836"/>
            <a:ext cx="5263116" cy="7133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
Andre nivå
Tredje nivå
Fjerde nivå
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4781759"/>
            <a:ext cx="1120460" cy="26134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4781759"/>
            <a:ext cx="3086100" cy="25934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4781759"/>
            <a:ext cx="1115675" cy="25934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 smtClean="0"/>
              <a:t>‹#›</a:t>
            </a:fld>
            <a:endParaRPr lang="no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51435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0706958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1714500"/>
            <a:ext cx="3600450" cy="2714625"/>
          </a:xfrm>
        </p:spPr>
        <p:txBody>
          <a:bodyPr/>
          <a:lstStyle/>
          <a:p>
            <a:pPr lvl="0"/>
            <a:r>
              <a:rPr lang="nb-NO"/>
              <a:t>Klikk for å redigere tekststiler i malen
Andre nivå
Tredje nivå
Fjerde nivå
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7" y="1714500"/>
            <a:ext cx="3600450" cy="2714625"/>
          </a:xfrm>
        </p:spPr>
        <p:txBody>
          <a:bodyPr/>
          <a:lstStyle/>
          <a:p>
            <a:pPr lvl="0"/>
            <a:r>
              <a:rPr lang="nb-NO"/>
              <a:t>Klikk for å redigere tekststiler i malen
Andre nivå
Tredje nivå
Fjerde nivå
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 smtClean="0"/>
              <a:t>‹#›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2201918565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546" y="285750"/>
            <a:ext cx="7629525" cy="112013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9" y="1649725"/>
            <a:ext cx="3600450" cy="474397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25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
Andre nivå
Tredje nivå
Fjerde nivå
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2975" y="2181826"/>
            <a:ext cx="3600450" cy="2247299"/>
          </a:xfrm>
        </p:spPr>
        <p:txBody>
          <a:bodyPr/>
          <a:lstStyle/>
          <a:p>
            <a:pPr lvl="0"/>
            <a:r>
              <a:rPr lang="nb-NO"/>
              <a:t>Klikk for å redigere tekststiler i malen
Andre nivå
Tredje nivå
Fjerde nivå
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1649725"/>
            <a:ext cx="3600450" cy="474397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25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
Andre nivå
Tredje nivå
Fjerde nivå
Femte nivå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181826"/>
            <a:ext cx="3600450" cy="2247299"/>
          </a:xfrm>
        </p:spPr>
        <p:txBody>
          <a:bodyPr/>
          <a:lstStyle/>
          <a:p>
            <a:pPr lvl="0"/>
            <a:r>
              <a:rPr lang="nb-NO"/>
              <a:t>Klikk for å redigere tekststiler i malen
Andre nivå
Tredje nivå
Fjerde nivå
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 smtClean="0"/>
              <a:t>‹#›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1236952329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 smtClean="0"/>
              <a:t>‹#›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344281355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10/26/19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 smtClean="0"/>
              <a:t>‹#›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423115653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51435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342900"/>
            <a:ext cx="2319086" cy="897503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25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690283"/>
            <a:ext cx="4618814" cy="373884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redigere tekststiler i malen
Andre nivå
Tredje nivå
Fjerde nivå
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306002"/>
            <a:ext cx="2319086" cy="3123123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
Andre nivå
Tredje nivå
Fjerde nivå
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4781759"/>
            <a:ext cx="925016" cy="261347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10/26/19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4781759"/>
            <a:ext cx="2611634" cy="25934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4781759"/>
            <a:ext cx="924342" cy="259347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 smtClean="0"/>
              <a:t>‹#›</a:t>
            </a:fld>
            <a:endParaRPr lang="no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24360824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51434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51435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342900"/>
            <a:ext cx="2319088" cy="897503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25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306002"/>
            <a:ext cx="2319088" cy="3123123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
Andre nivå
Tredje nivå
Fjerde nivå
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4781759"/>
            <a:ext cx="924342" cy="261347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10/26/19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4781759"/>
            <a:ext cx="2611634" cy="25934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5676" y="4781759"/>
            <a:ext cx="925830" cy="259347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 smtClean="0"/>
              <a:t>‹#›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235251508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286789"/>
            <a:ext cx="7633742" cy="11190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1714501"/>
            <a:ext cx="7633742" cy="2695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
Andre nivå
Tredje nivå
Fjerde nivå
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4781759"/>
            <a:ext cx="1747292" cy="261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81759"/>
            <a:ext cx="3086100" cy="259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81759"/>
            <a:ext cx="2114549" cy="259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 smtClean="0"/>
              <a:t>‹#›</a:t>
            </a:fld>
            <a:endParaRPr lang="no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664369" cy="51435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8931402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7879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825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N71X5RqRSJUA1qMPVQcFw_t42rBjOZ73/vie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170121" y="119965"/>
            <a:ext cx="8973879" cy="31676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4000" dirty="0"/>
              <a:t>NSF</a:t>
            </a:r>
            <a:endParaRPr sz="4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4000" dirty="0"/>
              <a:t>Nettverk</a:t>
            </a:r>
            <a:br>
              <a:rPr lang="no" sz="4000" dirty="0"/>
            </a:br>
            <a:r>
              <a:rPr lang="no" sz="4000" dirty="0"/>
              <a:t> for</a:t>
            </a:r>
            <a:br>
              <a:rPr lang="no" sz="4000" dirty="0"/>
            </a:br>
            <a:r>
              <a:rPr lang="no" sz="4000" dirty="0"/>
              <a:t> kommunikasjon</a:t>
            </a:r>
            <a:endParaRPr sz="4000" dirty="0"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129760" y="3287588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dirty="0"/>
              <a:t>Et crash-course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4"/>
          <p:cNvPicPr preferRelativeResize="0"/>
          <p:nvPr/>
        </p:nvPicPr>
        <p:blipFill rotWithShape="1">
          <a:blip r:embed="rId3">
            <a:alphaModFix/>
          </a:blip>
          <a:srcRect l="2987" t="1447" b="1437"/>
          <a:stretch/>
        </p:blipFill>
        <p:spPr>
          <a:xfrm>
            <a:off x="907286" y="2659906"/>
            <a:ext cx="3570227" cy="238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4"/>
          <p:cNvPicPr preferRelativeResize="0"/>
          <p:nvPr/>
        </p:nvPicPr>
        <p:blipFill rotWithShape="1">
          <a:blip r:embed="rId4">
            <a:alphaModFix/>
          </a:blip>
          <a:srcRect t="3110"/>
          <a:stretch/>
        </p:blipFill>
        <p:spPr>
          <a:xfrm>
            <a:off x="4901425" y="156475"/>
            <a:ext cx="3570226" cy="230965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4"/>
          <p:cNvSpPr txBox="1"/>
          <p:nvPr/>
        </p:nvSpPr>
        <p:spPr>
          <a:xfrm>
            <a:off x="3080825" y="1844825"/>
            <a:ext cx="13221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solidFill>
                  <a:srgbClr val="F3F3F3"/>
                </a:solidFill>
              </a:rPr>
              <a:t>Foto: CFS</a:t>
            </a:r>
            <a:endParaRPr/>
          </a:p>
        </p:txBody>
      </p:sp>
      <p:sp>
        <p:nvSpPr>
          <p:cNvPr id="172" name="Google Shape;172;p24"/>
          <p:cNvSpPr txBox="1"/>
          <p:nvPr/>
        </p:nvSpPr>
        <p:spPr>
          <a:xfrm>
            <a:off x="3143675" y="4625400"/>
            <a:ext cx="11964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solidFill>
                  <a:srgbClr val="F3F3F3"/>
                </a:solidFill>
              </a:rPr>
              <a:t>Foto: CFS</a:t>
            </a:r>
            <a:endParaRPr/>
          </a:p>
        </p:txBody>
      </p:sp>
      <p:sp>
        <p:nvSpPr>
          <p:cNvPr id="173" name="Google Shape;173;p24"/>
          <p:cNvSpPr txBox="1"/>
          <p:nvPr/>
        </p:nvSpPr>
        <p:spPr>
          <a:xfrm>
            <a:off x="7471325" y="4594950"/>
            <a:ext cx="1322100" cy="4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solidFill>
                  <a:srgbClr val="F3F3F3"/>
                </a:solidFill>
              </a:rPr>
              <a:t>Foto: CFS</a:t>
            </a:r>
            <a:endParaRPr/>
          </a:p>
        </p:txBody>
      </p:sp>
      <p:sp>
        <p:nvSpPr>
          <p:cNvPr id="174" name="Google Shape;174;p24"/>
          <p:cNvSpPr txBox="1"/>
          <p:nvPr/>
        </p:nvSpPr>
        <p:spPr>
          <a:xfrm>
            <a:off x="7554425" y="2174675"/>
            <a:ext cx="997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solidFill>
                  <a:srgbClr val="F3F3F3"/>
                </a:solidFill>
              </a:rPr>
              <a:t>Foto: CFS</a:t>
            </a:r>
            <a:endParaRPr/>
          </a:p>
        </p:txBody>
      </p:sp>
      <p:sp>
        <p:nvSpPr>
          <p:cNvPr id="176" name="Google Shape;176;p24"/>
          <p:cNvSpPr txBox="1"/>
          <p:nvPr/>
        </p:nvSpPr>
        <p:spPr>
          <a:xfrm>
            <a:off x="7471325" y="4625400"/>
            <a:ext cx="13221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solidFill>
                  <a:srgbClr val="F3F3F3"/>
                </a:solidFill>
              </a:rPr>
              <a:t>Foto: CFS</a:t>
            </a:r>
            <a:endParaRPr/>
          </a:p>
        </p:txBody>
      </p:sp>
      <p:pic>
        <p:nvPicPr>
          <p:cNvPr id="1026" name="Picture 2" descr="https://lh3.googleusercontent.com/ueEK-wTAztBt7Lb7HUNmf_-qG1CXVFLHXhNmCxICUnLz16hNtGE0-HPqA-1Hw_JkAweYWZnhpnY8U4vFaoKU1IJ0bnFO6NgPzH7XXpM1HC70hvM_xMOWfu3NnRFB5dYetjIuocoXxX0">
            <a:extLst>
              <a:ext uri="{FF2B5EF4-FFF2-40B4-BE49-F238E27FC236}">
                <a16:creationId xmlns:a16="http://schemas.microsoft.com/office/drawing/2014/main" id="{1F34D125-6966-464A-844C-0804FCC9B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425" y="2603126"/>
            <a:ext cx="3656498" cy="244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4.googleusercontent.com/KWoqZB2-0_xI8XhVH1BXgopmf9RulMTAgR-x4D5Ed-Pyyjsjrxg7YJUrKPOe6n8ZMEv7th30jseXStUu4jrufnDKmavdGeh9FnV-E3Cv0Ns9LDdZhaFLR89q8xbyt3efJBYBOy4V6fs">
            <a:extLst>
              <a:ext uri="{FF2B5EF4-FFF2-40B4-BE49-F238E27FC236}">
                <a16:creationId xmlns:a16="http://schemas.microsoft.com/office/drawing/2014/main" id="{B4D115CD-9E48-8E42-9C18-780CE3127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06618"/>
            <a:ext cx="3759200" cy="25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806223" y="293976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dirty="0"/>
              <a:t>Hvem er vi?</a:t>
            </a:r>
            <a:endParaRPr dirty="0"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832500" y="1182240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b-NO" sz="2800" dirty="0"/>
              <a:t>16+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b-NO" sz="2800" dirty="0"/>
              <a:t>Medlemmer fra hele landet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b-NO" sz="2800" dirty="0"/>
              <a:t>Folk som er interessert i  Foto, video, skriving, PR og</a:t>
            </a:r>
            <a:br>
              <a:rPr lang="nb-NO" sz="2800" dirty="0"/>
            </a:br>
            <a:r>
              <a:rPr lang="nb-NO" sz="2800" dirty="0"/>
              <a:t>underholdning.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endParaRPr lang="nb-NO" sz="1800" dirty="0"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2"/>
          </p:nvPr>
        </p:nvSpPr>
        <p:spPr>
          <a:xfrm>
            <a:off x="4832400" y="1260613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9" y="212651"/>
            <a:ext cx="4158901" cy="458604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/>
        </p:nvSpPr>
        <p:spPr>
          <a:xfrm>
            <a:off x="6128400" y="4798700"/>
            <a:ext cx="30156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200"/>
              <a:t>https://speiding.no/om_oss/organisasjon/</a:t>
            </a:r>
            <a:endParaRPr sz="1200"/>
          </a:p>
        </p:txBody>
      </p:sp>
      <p:sp>
        <p:nvSpPr>
          <p:cNvPr id="78" name="Google Shape;78;p15"/>
          <p:cNvSpPr/>
          <p:nvPr/>
        </p:nvSpPr>
        <p:spPr>
          <a:xfrm>
            <a:off x="5990400" y="3470125"/>
            <a:ext cx="644700" cy="601800"/>
          </a:xfrm>
          <a:prstGeom prst="flowChartConnector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688825" y="19667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dirty="0"/>
              <a:t>Styringsgruppa</a:t>
            </a:r>
            <a:endParaRPr dirty="0"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756868" y="1108267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0050" lvl="0" indent="-285750" algn="l" rtl="0">
              <a:spcBef>
                <a:spcPts val="0"/>
              </a:spcBef>
              <a:spcAft>
                <a:spcPts val="0"/>
              </a:spcAft>
              <a:buSzPts val="1800"/>
              <a:buFontTx/>
              <a:buChar char="-"/>
            </a:pPr>
            <a:r>
              <a:rPr lang="nb-NO" sz="1800" dirty="0">
                <a:latin typeface="DIN Condensed" pitchFamily="2" charset="0"/>
              </a:rPr>
              <a:t>8 medlemmer</a:t>
            </a:r>
          </a:p>
          <a:p>
            <a:pPr marL="400050" lvl="0" indent="-285750" algn="l" rtl="0">
              <a:spcBef>
                <a:spcPts val="0"/>
              </a:spcBef>
              <a:spcAft>
                <a:spcPts val="0"/>
              </a:spcAft>
              <a:buSzPts val="1800"/>
              <a:buFontTx/>
              <a:buChar char="-"/>
            </a:pPr>
            <a:r>
              <a:rPr lang="nb-NO" sz="1800" dirty="0">
                <a:latin typeface="DIN Condensed" pitchFamily="2" charset="0"/>
              </a:rPr>
              <a:t>Organisering og logistikk</a:t>
            </a:r>
          </a:p>
          <a:p>
            <a:pPr marL="400050" lvl="0" indent="-285750" algn="l" rtl="0">
              <a:spcBef>
                <a:spcPts val="0"/>
              </a:spcBef>
              <a:spcAft>
                <a:spcPts val="0"/>
              </a:spcAft>
              <a:buSzPts val="1800"/>
              <a:buFontTx/>
              <a:buChar char="-"/>
            </a:pPr>
            <a:r>
              <a:rPr lang="nb-NO" sz="1800" dirty="0">
                <a:latin typeface="DIN Condensed" pitchFamily="2" charset="0"/>
              </a:rPr>
              <a:t>Medlemsstyrt aktivitet og noe oppdragsstyrt aktivitet </a:t>
            </a:r>
            <a:br>
              <a:rPr lang="nb-NO" sz="1800" dirty="0">
                <a:latin typeface="DIN Condensed" pitchFamily="2" charset="0"/>
              </a:rPr>
            </a:br>
            <a:r>
              <a:rPr lang="nb-NO" sz="1800" dirty="0">
                <a:latin typeface="DIN Condensed" pitchFamily="2" charset="0"/>
              </a:rPr>
              <a:t>(nasjonale arrangementer, kurs, SST og FK) </a:t>
            </a:r>
          </a:p>
          <a:p>
            <a:pPr marL="400050" lvl="0" indent="-285750" algn="l" rtl="0">
              <a:spcBef>
                <a:spcPts val="0"/>
              </a:spcBef>
              <a:spcAft>
                <a:spcPts val="0"/>
              </a:spcAft>
              <a:buSzPts val="1800"/>
              <a:buFontTx/>
              <a:buChar char="-"/>
            </a:pPr>
            <a:endParaRPr sz="1800" dirty="0"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4021" y="2612075"/>
            <a:ext cx="3496651" cy="23347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 txBox="1"/>
          <p:nvPr/>
        </p:nvSpPr>
        <p:spPr>
          <a:xfrm>
            <a:off x="7591825" y="4579225"/>
            <a:ext cx="13161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solidFill>
                  <a:srgbClr val="F3F3F3"/>
                </a:solidFill>
              </a:rPr>
              <a:t>Foto: CFS</a:t>
            </a:r>
            <a:endParaRPr/>
          </a:p>
        </p:txBody>
      </p:sp>
      <p:pic>
        <p:nvPicPr>
          <p:cNvPr id="88" name="Google Shape;88;p16"/>
          <p:cNvPicPr preferRelativeResize="0"/>
          <p:nvPr/>
        </p:nvPicPr>
        <p:blipFill rotWithShape="1">
          <a:blip r:embed="rId4">
            <a:alphaModFix/>
          </a:blip>
          <a:srcRect t="-7230" b="7229"/>
          <a:stretch/>
        </p:blipFill>
        <p:spPr>
          <a:xfrm>
            <a:off x="5084025" y="-1"/>
            <a:ext cx="3496652" cy="244567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 txBox="1"/>
          <p:nvPr/>
        </p:nvSpPr>
        <p:spPr>
          <a:xfrm>
            <a:off x="7485925" y="2057775"/>
            <a:ext cx="17235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solidFill>
                  <a:srgbClr val="F3F3F3"/>
                </a:solidFill>
              </a:rPr>
              <a:t>Foto: Birdy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783599" y="269549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dirty="0"/>
              <a:t>Kåntentpatruljen</a:t>
            </a:r>
            <a:endParaRPr dirty="0"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1"/>
          </p:nvPr>
        </p:nvSpPr>
        <p:spPr>
          <a:xfrm>
            <a:off x="783599" y="1217223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o" sz="2800" dirty="0"/>
              <a:t>	</a:t>
            </a:r>
            <a:r>
              <a:rPr lang="no" sz="2800" dirty="0">
                <a:latin typeface="DIN Condensed" pitchFamily="2" charset="0"/>
              </a:rPr>
              <a:t>Hva?</a:t>
            </a:r>
            <a:endParaRPr sz="2800" dirty="0">
              <a:latin typeface="DIN Condensed" pitchFamily="2" charset="0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o" sz="2800" dirty="0">
                <a:latin typeface="DIN Condensed" pitchFamily="2" charset="0"/>
              </a:rPr>
              <a:t>Produserer filmer </a:t>
            </a: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o" sz="2800" dirty="0">
                <a:latin typeface="DIN Condensed" pitchFamily="2" charset="0"/>
              </a:rPr>
              <a:t>Sosiale medier</a:t>
            </a: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b-NO" sz="2800" dirty="0">
                <a:latin typeface="DIN Condensed" pitchFamily="2" charset="0"/>
              </a:rPr>
              <a:t>F</a:t>
            </a:r>
            <a:r>
              <a:rPr lang="no" sz="2800" dirty="0">
                <a:latin typeface="DIN Condensed" pitchFamily="2" charset="0"/>
              </a:rPr>
              <a:t>oto</a:t>
            </a: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o" sz="2800" dirty="0">
                <a:latin typeface="DIN Condensed" pitchFamily="2" charset="0"/>
              </a:rPr>
              <a:t>Tekst </a:t>
            </a:r>
            <a:endParaRPr sz="2800" dirty="0">
              <a:latin typeface="DIN Condensed" pitchFamily="2" charset="0"/>
            </a:endParaRPr>
          </a:p>
          <a:p>
            <a:pPr marL="571500" lvl="1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/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7" name="Google Shape;97;p17"/>
          <p:cNvPicPr preferRelativeResize="0"/>
          <p:nvPr/>
        </p:nvPicPr>
        <p:blipFill rotWithShape="1">
          <a:blip r:embed="rId3">
            <a:alphaModFix/>
          </a:blip>
          <a:srcRect b="12975"/>
          <a:stretch/>
        </p:blipFill>
        <p:spPr>
          <a:xfrm>
            <a:off x="5043900" y="153175"/>
            <a:ext cx="3576900" cy="233452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7"/>
          <p:cNvSpPr txBox="1"/>
          <p:nvPr/>
        </p:nvSpPr>
        <p:spPr>
          <a:xfrm>
            <a:off x="7743000" y="2149775"/>
            <a:ext cx="1274100" cy="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solidFill>
                  <a:srgbClr val="F3F3F3"/>
                </a:solidFill>
              </a:rPr>
              <a:t>Foto: DG</a:t>
            </a:r>
            <a:endParaRPr/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3899" y="2639768"/>
            <a:ext cx="3576900" cy="238758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 txBox="1"/>
          <p:nvPr/>
        </p:nvSpPr>
        <p:spPr>
          <a:xfrm>
            <a:off x="7676625" y="4657225"/>
            <a:ext cx="10893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solidFill>
                  <a:srgbClr val="F3F3F3"/>
                </a:solidFill>
              </a:rPr>
              <a:t>Foto: CSF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662230" y="283199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dirty="0"/>
              <a:t>Content fra Kåntent</a:t>
            </a:r>
            <a:endParaRPr dirty="0"/>
          </a:p>
        </p:txBody>
      </p:sp>
      <p:sp>
        <p:nvSpPr>
          <p:cNvPr id="106" name="Google Shape;106;p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8" name="Google Shape;108;p18" title="3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300" y="1179950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 rotWithShape="1">
          <a:blip r:embed="rId5">
            <a:alphaModFix/>
          </a:blip>
          <a:srcRect t="3862" b="7146"/>
          <a:stretch/>
        </p:blipFill>
        <p:spPr>
          <a:xfrm>
            <a:off x="5592608" y="123711"/>
            <a:ext cx="3122733" cy="50197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>
            <a:spLocks noGrp="1"/>
          </p:cNvSpPr>
          <p:nvPr>
            <p:ph type="title"/>
          </p:nvPr>
        </p:nvSpPr>
        <p:spPr>
          <a:xfrm>
            <a:off x="619450" y="202456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dirty="0"/>
              <a:t>Patrulje Løvbakken</a:t>
            </a:r>
            <a:endParaRPr dirty="0"/>
          </a:p>
        </p:txBody>
      </p:sp>
      <p:sp>
        <p:nvSpPr>
          <p:cNvPr id="115" name="Google Shape;115;p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o" sz="2800" dirty="0">
                <a:latin typeface="DIN Condensed" pitchFamily="2" charset="0"/>
              </a:rPr>
              <a:t>Hva?</a:t>
            </a:r>
            <a:endParaRPr sz="2800" dirty="0">
              <a:latin typeface="DIN Condensed" pitchFamily="2" charset="0"/>
            </a:endParaRPr>
          </a:p>
          <a:p>
            <a:pPr marL="571500" lvl="1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o" sz="2800" dirty="0">
                <a:latin typeface="DIN Condensed" pitchFamily="2" charset="0"/>
              </a:rPr>
              <a:t>-Politisk plattform</a:t>
            </a:r>
          </a:p>
          <a:p>
            <a:pPr marL="571500" lvl="1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o" sz="2800" dirty="0">
                <a:latin typeface="DIN Condensed" pitchFamily="2" charset="0"/>
              </a:rPr>
              <a:t>-Omdømmebygging</a:t>
            </a:r>
          </a:p>
          <a:p>
            <a:pPr marL="571500" lvl="1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no" sz="2800" dirty="0">
              <a:latin typeface="DIN Condensed" pitchFamily="2" charset="0"/>
            </a:endParaRPr>
          </a:p>
        </p:txBody>
      </p:sp>
      <p:sp>
        <p:nvSpPr>
          <p:cNvPr id="116" name="Google Shape;116;p19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7" name="Google Shape;117;p19"/>
          <p:cNvPicPr preferRelativeResize="0"/>
          <p:nvPr/>
        </p:nvPicPr>
        <p:blipFill rotWithShape="1">
          <a:blip r:embed="rId3">
            <a:alphaModFix/>
          </a:blip>
          <a:srcRect t="8699" b="6919"/>
          <a:stretch/>
        </p:blipFill>
        <p:spPr>
          <a:xfrm>
            <a:off x="5075831" y="2759850"/>
            <a:ext cx="3778569" cy="212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9"/>
          <p:cNvSpPr txBox="1"/>
          <p:nvPr/>
        </p:nvSpPr>
        <p:spPr>
          <a:xfrm>
            <a:off x="7576600" y="4579225"/>
            <a:ext cx="11649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solidFill>
                  <a:srgbClr val="F3F3F3"/>
                </a:solidFill>
              </a:rPr>
              <a:t>Foto: CFS</a:t>
            </a:r>
            <a:endParaRPr>
              <a:solidFill>
                <a:srgbClr val="F3F3F3"/>
              </a:solidFill>
            </a:endParaRPr>
          </a:p>
        </p:txBody>
      </p:sp>
      <p:pic>
        <p:nvPicPr>
          <p:cNvPr id="119" name="Google Shape;119;p19"/>
          <p:cNvPicPr preferRelativeResize="0"/>
          <p:nvPr/>
        </p:nvPicPr>
        <p:blipFill rotWithShape="1">
          <a:blip r:embed="rId4">
            <a:alphaModFix/>
          </a:blip>
          <a:srcRect t="18213"/>
          <a:stretch/>
        </p:blipFill>
        <p:spPr>
          <a:xfrm>
            <a:off x="5140150" y="303594"/>
            <a:ext cx="3692150" cy="226478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9"/>
          <p:cNvSpPr txBox="1"/>
          <p:nvPr/>
        </p:nvSpPr>
        <p:spPr>
          <a:xfrm>
            <a:off x="7576600" y="2193400"/>
            <a:ext cx="12999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solidFill>
                  <a:srgbClr val="F3F3F3"/>
                </a:solidFill>
              </a:rPr>
              <a:t>Foto: KJB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>
            <a:spLocks noGrp="1"/>
          </p:cNvSpPr>
          <p:nvPr>
            <p:ph type="title"/>
          </p:nvPr>
        </p:nvSpPr>
        <p:spPr>
          <a:xfrm>
            <a:off x="726369" y="277313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dirty="0"/>
              <a:t>Digitalisering</a:t>
            </a:r>
            <a:endParaRPr dirty="0"/>
          </a:p>
        </p:txBody>
      </p:sp>
      <p:sp>
        <p:nvSpPr>
          <p:cNvPr id="126" name="Google Shape;126;p20"/>
          <p:cNvSpPr txBox="1">
            <a:spLocks noGrp="1"/>
          </p:cNvSpPr>
          <p:nvPr>
            <p:ph type="body" idx="1"/>
          </p:nvPr>
        </p:nvSpPr>
        <p:spPr>
          <a:xfrm>
            <a:off x="726369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o" sz="3200" dirty="0">
                <a:latin typeface="DIN Condensed" pitchFamily="2" charset="0"/>
              </a:rPr>
              <a:t>Hva?</a:t>
            </a:r>
            <a:endParaRPr sz="3200" dirty="0">
              <a:latin typeface="DIN Condensed" pitchFamily="2" charset="0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o" sz="3200" dirty="0">
                <a:latin typeface="DIN Condensed" pitchFamily="2" charset="0"/>
              </a:rPr>
              <a:t>Speiderapp</a:t>
            </a:r>
            <a:endParaRPr sz="3200" dirty="0">
              <a:latin typeface="DIN Condensed" pitchFamily="2" charset="0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o" sz="3200" dirty="0">
                <a:latin typeface="DIN Condensed" pitchFamily="2" charset="0"/>
              </a:rPr>
              <a:t>Programmering, design, konseptutvikling</a:t>
            </a:r>
            <a:endParaRPr sz="3200" dirty="0">
              <a:latin typeface="DIN Condensed" pitchFamily="2" charset="0"/>
            </a:endParaRPr>
          </a:p>
        </p:txBody>
      </p:sp>
      <p:sp>
        <p:nvSpPr>
          <p:cNvPr id="127" name="Google Shape;127;p20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8" name="Google Shape;12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3500" y="2588675"/>
            <a:ext cx="3528475" cy="2355976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 txBox="1"/>
          <p:nvPr/>
        </p:nvSpPr>
        <p:spPr>
          <a:xfrm>
            <a:off x="7669850" y="4488675"/>
            <a:ext cx="12255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solidFill>
                  <a:srgbClr val="F3F3F3"/>
                </a:solidFill>
              </a:rPr>
              <a:t>Foto: CFS</a:t>
            </a:r>
            <a:endParaRPr/>
          </a:p>
        </p:txBody>
      </p:sp>
      <p:pic>
        <p:nvPicPr>
          <p:cNvPr id="130" name="Google Shape;13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3500" y="160700"/>
            <a:ext cx="3528474" cy="2352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>
            <a:spLocks noGrp="1"/>
          </p:cNvSpPr>
          <p:nvPr>
            <p:ph type="title"/>
          </p:nvPr>
        </p:nvSpPr>
        <p:spPr>
          <a:xfrm>
            <a:off x="747635" y="28601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dirty="0"/>
              <a:t>Live-prod. patruljen</a:t>
            </a:r>
            <a:endParaRPr dirty="0"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012650" y="1141056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o" sz="1800" dirty="0"/>
              <a:t>Hva?</a:t>
            </a:r>
            <a:endParaRPr sz="18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b-NO" sz="1800" dirty="0"/>
              <a:t>N</a:t>
            </a:r>
            <a:r>
              <a:rPr lang="no" sz="1800" dirty="0"/>
              <a:t>asjonale arrangementer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o" sz="1800" dirty="0"/>
              <a:t>Hvordan?</a:t>
            </a:r>
            <a:endParaRPr sz="18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o" sz="1800" dirty="0"/>
              <a:t>Streamer video, livereferat</a:t>
            </a:r>
            <a:endParaRPr sz="1800" dirty="0"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 dirty="0"/>
          </a:p>
        </p:txBody>
      </p:sp>
      <p:sp>
        <p:nvSpPr>
          <p:cNvPr id="148" name="Google Shape;148;p22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9" name="Google Shape;14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0020" y="2902225"/>
            <a:ext cx="3696123" cy="190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3200" y="321575"/>
            <a:ext cx="2318307" cy="450035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2"/>
          <p:cNvSpPr txBox="1"/>
          <p:nvPr/>
        </p:nvSpPr>
        <p:spPr>
          <a:xfrm>
            <a:off x="6994500" y="4406350"/>
            <a:ext cx="1523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solidFill>
                  <a:srgbClr val="F3F3F3"/>
                </a:solidFill>
              </a:rPr>
              <a:t>Foto: MVG</a:t>
            </a:r>
            <a:endParaRPr/>
          </a:p>
        </p:txBody>
      </p:sp>
      <p:sp>
        <p:nvSpPr>
          <p:cNvPr id="152" name="Google Shape;152;p22"/>
          <p:cNvSpPr txBox="1"/>
          <p:nvPr/>
        </p:nvSpPr>
        <p:spPr>
          <a:xfrm>
            <a:off x="3309000" y="4367950"/>
            <a:ext cx="15234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solidFill>
                  <a:srgbClr val="F3F3F3"/>
                </a:solidFill>
              </a:rPr>
              <a:t>Foto: MVG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>
            <a:spLocks noGrp="1"/>
          </p:cNvSpPr>
          <p:nvPr>
            <p:ph type="title"/>
          </p:nvPr>
        </p:nvSpPr>
        <p:spPr>
          <a:xfrm>
            <a:off x="930752" y="25830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/>
              <a:t>Underholdningspatruljen</a:t>
            </a:r>
            <a:endParaRPr dirty="0"/>
          </a:p>
        </p:txBody>
      </p:sp>
      <p:sp>
        <p:nvSpPr>
          <p:cNvPr id="158" name="Google Shape;158;p23"/>
          <p:cNvSpPr txBox="1">
            <a:spLocks noGrp="1"/>
          </p:cNvSpPr>
          <p:nvPr>
            <p:ph type="body" idx="1"/>
          </p:nvPr>
        </p:nvSpPr>
        <p:spPr>
          <a:xfrm>
            <a:off x="785025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0050" lvl="0" indent="-285750" algn="l" rtl="0">
              <a:spcBef>
                <a:spcPts val="1600"/>
              </a:spcBef>
              <a:spcAft>
                <a:spcPts val="0"/>
              </a:spcAft>
              <a:buSzPts val="1800"/>
              <a:buFontTx/>
              <a:buChar char="-"/>
            </a:pPr>
            <a:r>
              <a:rPr lang="no" sz="2800" dirty="0">
                <a:latin typeface="DIN Condensed" pitchFamily="2" charset="0"/>
              </a:rPr>
              <a:t>Hva?</a:t>
            </a:r>
          </a:p>
          <a:p>
            <a:pPr marL="857250" lvl="1" indent="-285750">
              <a:buSzPts val="1800"/>
              <a:buFontTx/>
              <a:buChar char="-"/>
            </a:pPr>
            <a:r>
              <a:rPr lang="no" sz="2800" dirty="0">
                <a:latin typeface="DIN Condensed" pitchFamily="2" charset="0"/>
              </a:rPr>
              <a:t>Leirbålsunderholdning</a:t>
            </a:r>
          </a:p>
          <a:p>
            <a:pPr marL="857250" lvl="1" indent="-285750">
              <a:buSzPts val="1800"/>
              <a:buFontTx/>
              <a:buChar char="-"/>
            </a:pPr>
            <a:r>
              <a:rPr lang="nb-NO" sz="2800" dirty="0">
                <a:latin typeface="DIN Condensed" pitchFamily="2" charset="0"/>
              </a:rPr>
              <a:t>K</a:t>
            </a:r>
            <a:r>
              <a:rPr lang="no" sz="2800" dirty="0">
                <a:latin typeface="DIN Condensed" pitchFamily="2" charset="0"/>
              </a:rPr>
              <a:t>onfransierer</a:t>
            </a:r>
          </a:p>
          <a:p>
            <a:pPr marL="857250" lvl="1" indent="-285750">
              <a:buSzPts val="1800"/>
              <a:buFontTx/>
              <a:buChar char="-"/>
            </a:pPr>
            <a:r>
              <a:rPr lang="no" sz="2800" dirty="0">
                <a:latin typeface="DIN Condensed" pitchFamily="2" charset="0"/>
              </a:rPr>
              <a:t>«foran» kamera folk</a:t>
            </a:r>
            <a:r>
              <a:rPr lang="no" sz="3200" dirty="0">
                <a:latin typeface="DIN Condensed" pitchFamily="2" charset="0"/>
              </a:rPr>
              <a:t>.</a:t>
            </a:r>
          </a:p>
        </p:txBody>
      </p:sp>
      <p:sp>
        <p:nvSpPr>
          <p:cNvPr id="159" name="Google Shape;159;p23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61" name="Google Shape;161;p23"/>
          <p:cNvSpPr txBox="1"/>
          <p:nvPr/>
        </p:nvSpPr>
        <p:spPr>
          <a:xfrm>
            <a:off x="6190500" y="4579225"/>
            <a:ext cx="2953500" cy="5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666666"/>
              </a:solidFill>
            </a:endParaRPr>
          </a:p>
        </p:txBody>
      </p:sp>
      <p:pic>
        <p:nvPicPr>
          <p:cNvPr id="162" name="Google Shape;162;p23"/>
          <p:cNvPicPr preferRelativeResize="0"/>
          <p:nvPr/>
        </p:nvPicPr>
        <p:blipFill rotWithShape="1">
          <a:blip r:embed="rId3">
            <a:alphaModFix/>
          </a:blip>
          <a:srcRect l="3673" t="12058" r="7815" b="7120"/>
          <a:stretch/>
        </p:blipFill>
        <p:spPr>
          <a:xfrm>
            <a:off x="4468736" y="1383773"/>
            <a:ext cx="4363564" cy="2742152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3"/>
          <p:cNvSpPr txBox="1"/>
          <p:nvPr/>
        </p:nvSpPr>
        <p:spPr>
          <a:xfrm>
            <a:off x="7702500" y="4431900"/>
            <a:ext cx="1441500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solidFill>
                  <a:srgbClr val="F3F3F3"/>
                </a:solidFill>
              </a:rPr>
              <a:t>Foto: TLF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ort">
  <a:themeElements>
    <a:clrScheme name="Kort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Kort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ort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{6CC29A81-A27D-5348-8D74-C6317AFED798}tf10001071</Template>
  <TotalTime>11</TotalTime>
  <Words>264</Words>
  <Application>Microsoft Macintosh PowerPoint</Application>
  <PresentationFormat>Skjermfremvisning (16:9)</PresentationFormat>
  <Paragraphs>66</Paragraphs>
  <Slides>10</Slides>
  <Notes>10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5" baseType="lpstr">
      <vt:lpstr>Gill Sans MT</vt:lpstr>
      <vt:lpstr>DIN Condensed</vt:lpstr>
      <vt:lpstr>Arial</vt:lpstr>
      <vt:lpstr>Impact</vt:lpstr>
      <vt:lpstr>Kort</vt:lpstr>
      <vt:lpstr>NSF Nettverk  for  kommunikasjon</vt:lpstr>
      <vt:lpstr>Hvem er vi?</vt:lpstr>
      <vt:lpstr>Styringsgruppa</vt:lpstr>
      <vt:lpstr>Kåntentpatruljen</vt:lpstr>
      <vt:lpstr>Content fra Kåntent</vt:lpstr>
      <vt:lpstr>Patrulje Løvbakken</vt:lpstr>
      <vt:lpstr>Digitalisering</vt:lpstr>
      <vt:lpstr>Live-prod. patruljen</vt:lpstr>
      <vt:lpstr>Underholdningspatruljen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NSF Nettverk  for  kommunikasjon</dc:title>
  <cp:lastModifiedBy>Kristin Bergflødt</cp:lastModifiedBy>
  <cp:revision>3</cp:revision>
  <dcterms:modified xsi:type="dcterms:W3CDTF">2019-10-26T13:39:58Z</dcterms:modified>
</cp:coreProperties>
</file>